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276F1C-308A-4A48-AE86-0C43C4DCE2B4}" v="79" dt="2022-10-18T22:46:06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4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8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0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8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5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82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3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8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6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2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99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0263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6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87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46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07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1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2A452E5-6812-4B1F-A093-FD26090216B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769CB-3BA6-4B04-BEED-910251560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18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F54E69-76DF-99E8-7030-8400C6DB9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700" y="1218075"/>
            <a:ext cx="8115300" cy="235349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Baskerville Old Face" panose="02020602080505020303" pitchFamily="18" charset="0"/>
              </a:rPr>
              <a:t>St. Michael’s  Church Construction Project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C968E18-984C-8736-D220-13217E58D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55" y="466797"/>
            <a:ext cx="2235200" cy="323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8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5409">
        <p14:reveal/>
      </p:transition>
    </mc:Choice>
    <mc:Fallback xmlns="">
      <p:transition spd="slow" advTm="5409">
        <p:fade/>
      </p:transition>
    </mc:Fallback>
  </mc:AlternateContent>
  <p:extLst>
    <p:ext uri="{E180D4A7-C9FB-4DFB-919C-405C955672EB}">
      <p14:showEvtLst xmlns:p14="http://schemas.microsoft.com/office/powerpoint/2010/main">
        <p14:playEvt time="47" objId="11"/>
        <p14:stopEvt time="1602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E045-D7DA-B476-1534-69802C83C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5" y="1090863"/>
            <a:ext cx="9962224" cy="5197641"/>
          </a:xfrm>
        </p:spPr>
        <p:txBody>
          <a:bodyPr>
            <a:normAutofit/>
          </a:bodyPr>
          <a:lstStyle/>
          <a:p>
            <a:r>
              <a:rPr lang="en-US" sz="2400" dirty="0"/>
              <a:t>The 1</a:t>
            </a:r>
            <a:r>
              <a:rPr lang="en-US" sz="2400" baseline="30000" dirty="0"/>
              <a:t>st</a:t>
            </a:r>
            <a:r>
              <a:rPr lang="en-US" sz="2400" dirty="0"/>
              <a:t> step was to determine the direction of the project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400" dirty="0"/>
              <a:t>Should we build on the current site?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400" dirty="0"/>
              <a:t>Should we buy land?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400" dirty="0"/>
              <a:t>Should we purchase an existing facility?</a:t>
            </a:r>
          </a:p>
          <a:p>
            <a:endParaRPr lang="en-US" sz="2000" dirty="0"/>
          </a:p>
          <a:p>
            <a:r>
              <a:rPr lang="en-US" sz="2400" dirty="0"/>
              <a:t>After searching throughout the Atlanta metro area 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looking at all possibilities, we came to the conclusion that the best option was to build right here in Roswell on the existing 7-acre parcel.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3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0">
        <p:fade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1E38C1-5CCE-631F-56F4-70BF1C65C5DD}"/>
              </a:ext>
            </a:extLst>
          </p:cNvPr>
          <p:cNvSpPr txBox="1">
            <a:spLocks/>
          </p:cNvSpPr>
          <p:nvPr/>
        </p:nvSpPr>
        <p:spPr>
          <a:xfrm>
            <a:off x="692024" y="282621"/>
            <a:ext cx="10807952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cap="all" dirty="0"/>
              <a:t>THE 2</a:t>
            </a:r>
            <a:r>
              <a:rPr lang="en-US" sz="3200" cap="all" baseline="30000" dirty="0"/>
              <a:t>ND</a:t>
            </a:r>
            <a:r>
              <a:rPr lang="en-US" sz="3200" cap="all" dirty="0"/>
              <a:t> STEP WAS THE selection of the right group of professionals to represent St. Michael’s in this construction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F51A5EE-8834-6008-D6DE-570DB6D9F585}"/>
              </a:ext>
            </a:extLst>
          </p:cNvPr>
          <p:cNvSpPr txBox="1">
            <a:spLocks/>
          </p:cNvSpPr>
          <p:nvPr/>
        </p:nvSpPr>
        <p:spPr>
          <a:xfrm>
            <a:off x="632946" y="1981200"/>
            <a:ext cx="5463053" cy="576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RTF CONSTRUCTION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xmlns="" id="{5B289186-C5BA-5D6A-2337-6D8BEABC9602}"/>
              </a:ext>
            </a:extLst>
          </p:cNvPr>
          <p:cNvSpPr txBox="1">
            <a:spLocks/>
          </p:cNvSpPr>
          <p:nvPr/>
        </p:nvSpPr>
        <p:spPr>
          <a:xfrm>
            <a:off x="6293972" y="1981200"/>
            <a:ext cx="5463053" cy="5762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RARDIN AND CARROLL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xmlns="" id="{96AF61FB-8638-2616-652D-3F0709AC03FB}"/>
              </a:ext>
            </a:extLst>
          </p:cNvPr>
          <p:cNvSpPr txBox="1">
            <a:spLocks/>
          </p:cNvSpPr>
          <p:nvPr/>
        </p:nvSpPr>
        <p:spPr>
          <a:xfrm>
            <a:off x="652462" y="2667000"/>
            <a:ext cx="5641509" cy="3589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25 years of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voted # 1 general contractor in Roswell, Georgia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experience in building many churches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xmlns="" id="{172EBF17-F847-3B74-8399-BE29F4657F58}"/>
              </a:ext>
            </a:extLst>
          </p:cNvPr>
          <p:cNvSpPr txBox="1">
            <a:spLocks/>
          </p:cNvSpPr>
          <p:nvPr/>
        </p:nvSpPr>
        <p:spPr>
          <a:xfrm>
            <a:off x="6293971" y="2667000"/>
            <a:ext cx="5463306" cy="3589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specialize in designing churches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have extensive knowledge about architectural history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want to help us design a church to emulate and complement the neo-classical altar that we have inherited.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42 years of design experience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6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7000">
        <p:fade/>
      </p:transition>
    </mc:Choice>
    <mc:Fallback xmlns="">
      <p:transition spd="slow" advClick="0" advTm="3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24225D-B38A-697A-F272-87533DEDE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8389"/>
            <a:ext cx="12192000" cy="493295"/>
          </a:xfrm>
        </p:spPr>
        <p:txBody>
          <a:bodyPr/>
          <a:lstStyle/>
          <a:p>
            <a:r>
              <a:rPr lang="en-US" sz="2200" cap="all" dirty="0"/>
              <a:t>THE 3rd step was determining the best location for the church on the property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92B1F4D-004F-0598-1B24-8A7EA4AB9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822157"/>
            <a:ext cx="3401063" cy="6067927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positioning the church in the best spot to keep the parking lot separate from where parishioners socialize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adding a large patio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adding a covered walkway to the parish hall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hopefully adding a 2nd driveway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adding a roundabout in front of the church for drop off and pick up of the elderly, the  handicapped, and young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F06FDCF-85E9-57B7-41F9-6CFCB27B2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63" y="641684"/>
            <a:ext cx="8577109" cy="6097728"/>
          </a:xfrm>
          <a:prstGeom prst="rect">
            <a:avLst/>
          </a:prstGeom>
        </p:spPr>
      </p:pic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xmlns="" id="{84AA81B7-21D4-30EE-976D-33458CF7A56A}"/>
              </a:ext>
            </a:extLst>
          </p:cNvPr>
          <p:cNvCxnSpPr>
            <a:cxnSpLocks/>
          </p:cNvCxnSpPr>
          <p:nvPr/>
        </p:nvCxnSpPr>
        <p:spPr>
          <a:xfrm rot="5400000">
            <a:off x="7210804" y="2583826"/>
            <a:ext cx="1879333" cy="334110"/>
          </a:xfrm>
          <a:prstGeom prst="bentConnector3">
            <a:avLst>
              <a:gd name="adj1" fmla="val 75264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C7A178F3-C21A-4CDF-4F64-0EB018DF78AA}"/>
              </a:ext>
            </a:extLst>
          </p:cNvPr>
          <p:cNvSpPr/>
          <p:nvPr/>
        </p:nvSpPr>
        <p:spPr>
          <a:xfrm>
            <a:off x="7120648" y="3736731"/>
            <a:ext cx="1706508" cy="1945730"/>
          </a:xfrm>
          <a:custGeom>
            <a:avLst/>
            <a:gdLst>
              <a:gd name="connsiteX0" fmla="*/ 862767 w 1706508"/>
              <a:gd name="connsiteY0" fmla="*/ 0 h 1945730"/>
              <a:gd name="connsiteX1" fmla="*/ 774844 w 1706508"/>
              <a:gd name="connsiteY1" fmla="*/ 140677 h 1945730"/>
              <a:gd name="connsiteX2" fmla="*/ 774844 w 1706508"/>
              <a:gd name="connsiteY2" fmla="*/ 140677 h 1945730"/>
              <a:gd name="connsiteX3" fmla="*/ 713298 w 1706508"/>
              <a:gd name="connsiteY3" fmla="*/ 202223 h 1945730"/>
              <a:gd name="connsiteX4" fmla="*/ 616583 w 1706508"/>
              <a:gd name="connsiteY4" fmla="*/ 219807 h 1945730"/>
              <a:gd name="connsiteX5" fmla="*/ 414360 w 1706508"/>
              <a:gd name="connsiteY5" fmla="*/ 237392 h 1945730"/>
              <a:gd name="connsiteX6" fmla="*/ 256098 w 1706508"/>
              <a:gd name="connsiteY6" fmla="*/ 175846 h 1945730"/>
              <a:gd name="connsiteX7" fmla="*/ 133006 w 1706508"/>
              <a:gd name="connsiteY7" fmla="*/ 131884 h 1945730"/>
              <a:gd name="connsiteX8" fmla="*/ 97837 w 1706508"/>
              <a:gd name="connsiteY8" fmla="*/ 228600 h 1945730"/>
              <a:gd name="connsiteX9" fmla="*/ 1495814 w 1706508"/>
              <a:gd name="connsiteY9" fmla="*/ 1670538 h 1945730"/>
              <a:gd name="connsiteX10" fmla="*/ 1662867 w 1706508"/>
              <a:gd name="connsiteY10" fmla="*/ 1811215 h 1945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06508" h="1945730">
                <a:moveTo>
                  <a:pt x="862767" y="0"/>
                </a:moveTo>
                <a:lnTo>
                  <a:pt x="774844" y="140677"/>
                </a:lnTo>
                <a:lnTo>
                  <a:pt x="774844" y="140677"/>
                </a:lnTo>
                <a:cubicBezTo>
                  <a:pt x="764586" y="150935"/>
                  <a:pt x="739675" y="189035"/>
                  <a:pt x="713298" y="202223"/>
                </a:cubicBezTo>
                <a:cubicBezTo>
                  <a:pt x="686921" y="215411"/>
                  <a:pt x="666406" y="213946"/>
                  <a:pt x="616583" y="219807"/>
                </a:cubicBezTo>
                <a:cubicBezTo>
                  <a:pt x="566760" y="225668"/>
                  <a:pt x="474441" y="244719"/>
                  <a:pt x="414360" y="237392"/>
                </a:cubicBezTo>
                <a:cubicBezTo>
                  <a:pt x="354279" y="230065"/>
                  <a:pt x="302990" y="193431"/>
                  <a:pt x="256098" y="175846"/>
                </a:cubicBezTo>
                <a:cubicBezTo>
                  <a:pt x="209206" y="158261"/>
                  <a:pt x="159383" y="123092"/>
                  <a:pt x="133006" y="131884"/>
                </a:cubicBezTo>
                <a:cubicBezTo>
                  <a:pt x="106629" y="140676"/>
                  <a:pt x="-129298" y="-27842"/>
                  <a:pt x="97837" y="228600"/>
                </a:cubicBezTo>
                <a:cubicBezTo>
                  <a:pt x="324972" y="485042"/>
                  <a:pt x="1234976" y="1406769"/>
                  <a:pt x="1495814" y="1670538"/>
                </a:cubicBezTo>
                <a:cubicBezTo>
                  <a:pt x="1756652" y="1934307"/>
                  <a:pt x="1725879" y="2060330"/>
                  <a:pt x="1662867" y="1811215"/>
                </a:cubicBezTo>
              </a:path>
            </a:pathLst>
          </a:cu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A6D7D6D0-B541-F63B-2A6D-38C11ED35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63" y="687867"/>
            <a:ext cx="8577109" cy="609772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24AD9CFF-2061-D0DC-5A34-E1F5A3879922}"/>
              </a:ext>
            </a:extLst>
          </p:cNvPr>
          <p:cNvGrpSpPr/>
          <p:nvPr/>
        </p:nvGrpSpPr>
        <p:grpSpPr>
          <a:xfrm>
            <a:off x="7120648" y="1857397"/>
            <a:ext cx="1706508" cy="3871247"/>
            <a:chOff x="7120648" y="1857397"/>
            <a:chExt cx="1706508" cy="3871247"/>
          </a:xfrm>
        </p:grpSpPr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xmlns="" id="{4A2BB5C7-BD79-D69D-5EF2-8D3AA2C2D4A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210804" y="2630009"/>
              <a:ext cx="1879333" cy="334110"/>
            </a:xfrm>
            <a:prstGeom prst="bentConnector3">
              <a:avLst>
                <a:gd name="adj1" fmla="val 7526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E689231D-18E6-C823-D324-45114CA555CA}"/>
                </a:ext>
              </a:extLst>
            </p:cNvPr>
            <p:cNvSpPr/>
            <p:nvPr/>
          </p:nvSpPr>
          <p:spPr>
            <a:xfrm>
              <a:off x="7120648" y="3782914"/>
              <a:ext cx="1706508" cy="1945730"/>
            </a:xfrm>
            <a:custGeom>
              <a:avLst/>
              <a:gdLst>
                <a:gd name="connsiteX0" fmla="*/ 862767 w 1706508"/>
                <a:gd name="connsiteY0" fmla="*/ 0 h 1945730"/>
                <a:gd name="connsiteX1" fmla="*/ 774844 w 1706508"/>
                <a:gd name="connsiteY1" fmla="*/ 140677 h 1945730"/>
                <a:gd name="connsiteX2" fmla="*/ 774844 w 1706508"/>
                <a:gd name="connsiteY2" fmla="*/ 140677 h 1945730"/>
                <a:gd name="connsiteX3" fmla="*/ 713298 w 1706508"/>
                <a:gd name="connsiteY3" fmla="*/ 202223 h 1945730"/>
                <a:gd name="connsiteX4" fmla="*/ 616583 w 1706508"/>
                <a:gd name="connsiteY4" fmla="*/ 219807 h 1945730"/>
                <a:gd name="connsiteX5" fmla="*/ 414360 w 1706508"/>
                <a:gd name="connsiteY5" fmla="*/ 237392 h 1945730"/>
                <a:gd name="connsiteX6" fmla="*/ 256098 w 1706508"/>
                <a:gd name="connsiteY6" fmla="*/ 175846 h 1945730"/>
                <a:gd name="connsiteX7" fmla="*/ 133006 w 1706508"/>
                <a:gd name="connsiteY7" fmla="*/ 131884 h 1945730"/>
                <a:gd name="connsiteX8" fmla="*/ 97837 w 1706508"/>
                <a:gd name="connsiteY8" fmla="*/ 228600 h 1945730"/>
                <a:gd name="connsiteX9" fmla="*/ 1495814 w 1706508"/>
                <a:gd name="connsiteY9" fmla="*/ 1670538 h 1945730"/>
                <a:gd name="connsiteX10" fmla="*/ 1662867 w 1706508"/>
                <a:gd name="connsiteY10" fmla="*/ 1811215 h 194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06508" h="1945730">
                  <a:moveTo>
                    <a:pt x="862767" y="0"/>
                  </a:moveTo>
                  <a:lnTo>
                    <a:pt x="774844" y="140677"/>
                  </a:lnTo>
                  <a:lnTo>
                    <a:pt x="774844" y="140677"/>
                  </a:lnTo>
                  <a:cubicBezTo>
                    <a:pt x="764586" y="150935"/>
                    <a:pt x="739675" y="189035"/>
                    <a:pt x="713298" y="202223"/>
                  </a:cubicBezTo>
                  <a:cubicBezTo>
                    <a:pt x="686921" y="215411"/>
                    <a:pt x="666406" y="213946"/>
                    <a:pt x="616583" y="219807"/>
                  </a:cubicBezTo>
                  <a:cubicBezTo>
                    <a:pt x="566760" y="225668"/>
                    <a:pt x="474441" y="244719"/>
                    <a:pt x="414360" y="237392"/>
                  </a:cubicBezTo>
                  <a:cubicBezTo>
                    <a:pt x="354279" y="230065"/>
                    <a:pt x="302990" y="193431"/>
                    <a:pt x="256098" y="175846"/>
                  </a:cubicBezTo>
                  <a:cubicBezTo>
                    <a:pt x="209206" y="158261"/>
                    <a:pt x="159383" y="123092"/>
                    <a:pt x="133006" y="131884"/>
                  </a:cubicBezTo>
                  <a:cubicBezTo>
                    <a:pt x="106629" y="140676"/>
                    <a:pt x="-129298" y="-27842"/>
                    <a:pt x="97837" y="228600"/>
                  </a:cubicBezTo>
                  <a:cubicBezTo>
                    <a:pt x="324972" y="485042"/>
                    <a:pt x="1234976" y="1406769"/>
                    <a:pt x="1495814" y="1670538"/>
                  </a:cubicBezTo>
                  <a:cubicBezTo>
                    <a:pt x="1756652" y="1934307"/>
                    <a:pt x="1725879" y="2060330"/>
                    <a:pt x="1662867" y="1811215"/>
                  </a:cubicBezTo>
                </a:path>
              </a:pathLst>
            </a:cu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465F1A6F-5E53-B376-4BFF-958C128B0EDB}"/>
              </a:ext>
            </a:extLst>
          </p:cNvPr>
          <p:cNvSpPr/>
          <p:nvPr/>
        </p:nvSpPr>
        <p:spPr>
          <a:xfrm>
            <a:off x="7983414" y="3305908"/>
            <a:ext cx="571483" cy="562707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FBDA811B-8405-F784-E8CA-A77F146FA384}"/>
              </a:ext>
            </a:extLst>
          </p:cNvPr>
          <p:cNvCxnSpPr>
            <a:cxnSpLocks/>
          </p:cNvCxnSpPr>
          <p:nvPr/>
        </p:nvCxnSpPr>
        <p:spPr>
          <a:xfrm>
            <a:off x="8584435" y="3305908"/>
            <a:ext cx="0" cy="6506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row: Circular 47">
            <a:extLst>
              <a:ext uri="{FF2B5EF4-FFF2-40B4-BE49-F238E27FC236}">
                <a16:creationId xmlns:a16="http://schemas.microsoft.com/office/drawing/2014/main" xmlns="" id="{AFB03AAA-2674-4DCE-C445-38C0F99216D2}"/>
              </a:ext>
            </a:extLst>
          </p:cNvPr>
          <p:cNvSpPr/>
          <p:nvPr/>
        </p:nvSpPr>
        <p:spPr>
          <a:xfrm rot="3541089">
            <a:off x="7413461" y="5355469"/>
            <a:ext cx="1573823" cy="168988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711659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7ED2244B-3D94-55AD-440A-B5A62EE007E8}"/>
              </a:ext>
            </a:extLst>
          </p:cNvPr>
          <p:cNvSpPr/>
          <p:nvPr/>
        </p:nvSpPr>
        <p:spPr>
          <a:xfrm>
            <a:off x="7130567" y="3121267"/>
            <a:ext cx="914400" cy="9144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9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fade/>
      </p:transition>
    </mc:Choice>
    <mc:Fallback xmlns="">
      <p:transition spd="slow"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000"/>
                            </p:stCondLst>
                            <p:childTnLst>
                              <p:par>
                                <p:cTn id="48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0"/>
                            </p:stCondLst>
                            <p:childTnLst>
                              <p:par>
                                <p:cTn id="5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  <p:bldP spid="26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EBAFE9-85DB-7FD2-8D82-B0986B40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1263"/>
          </a:xfrm>
        </p:spPr>
        <p:txBody>
          <a:bodyPr/>
          <a:lstStyle/>
          <a:p>
            <a:r>
              <a:rPr lang="en-US" sz="2800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4</a:t>
            </a:r>
            <a:r>
              <a:rPr lang="en-US" sz="2800" cap="all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800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step Floorplan design</a:t>
            </a:r>
            <a:endParaRPr lang="en-US" sz="2800" cap="al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5990EA1-6717-3088-55A4-B6F509862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533401"/>
            <a:ext cx="4998466" cy="632459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Fr. Danel helped design a floorplan that will be very functional, efficient, and accommodating for </a:t>
            </a:r>
            <a:r>
              <a:rPr lang="en-US" sz="1600" dirty="0" smtClean="0"/>
              <a:t>both </a:t>
            </a:r>
            <a:r>
              <a:rPr lang="en-US" sz="1600" dirty="0"/>
              <a:t>clergy and </a:t>
            </a:r>
            <a:r>
              <a:rPr lang="en-US" sz="1600" dirty="0" smtClean="0"/>
              <a:t>laity.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large narthex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octagonal baptistery and relic chapel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 privacy, the confessionals were specifically positioned to not share interior walls with other rooms.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family bathroom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baby changing tables in all bathrooms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large accommodating cry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sitting/meeting room off the vestibule for the priest to meet privately with parishioners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large choir loft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an office for accounting for ushers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three large sacristies for priests, altar boys, and flower arranging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plenty of storage throughout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6CEF1C5-F9CD-1964-D93B-7EB5CABA61BA}"/>
              </a:ext>
            </a:extLst>
          </p:cNvPr>
          <p:cNvSpPr/>
          <p:nvPr/>
        </p:nvSpPr>
        <p:spPr>
          <a:xfrm rot="19004139">
            <a:off x="7883367" y="2492684"/>
            <a:ext cx="779228" cy="81357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ctagon 8">
            <a:extLst>
              <a:ext uri="{FF2B5EF4-FFF2-40B4-BE49-F238E27FC236}">
                <a16:creationId xmlns:a16="http://schemas.microsoft.com/office/drawing/2014/main" xmlns="" id="{CCD99678-A7AC-97CF-49B6-C81B8083B099}"/>
              </a:ext>
            </a:extLst>
          </p:cNvPr>
          <p:cNvSpPr/>
          <p:nvPr/>
        </p:nvSpPr>
        <p:spPr>
          <a:xfrm>
            <a:off x="7332785" y="3613642"/>
            <a:ext cx="589086" cy="481263"/>
          </a:xfrm>
          <a:prstGeom prst="octagon">
            <a:avLst>
              <a:gd name="adj" fmla="val 39039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7155CD1-7CB5-73C4-B114-EE192EA7A38B}"/>
              </a:ext>
            </a:extLst>
          </p:cNvPr>
          <p:cNvSpPr/>
          <p:nvPr/>
        </p:nvSpPr>
        <p:spPr>
          <a:xfrm rot="18866888">
            <a:off x="7896142" y="2509919"/>
            <a:ext cx="767803" cy="8425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ctagon 13">
            <a:extLst>
              <a:ext uri="{FF2B5EF4-FFF2-40B4-BE49-F238E27FC236}">
                <a16:creationId xmlns:a16="http://schemas.microsoft.com/office/drawing/2014/main" xmlns="" id="{5A7EDBCC-79F5-6F96-8B46-8F49923B7430}"/>
              </a:ext>
            </a:extLst>
          </p:cNvPr>
          <p:cNvSpPr/>
          <p:nvPr/>
        </p:nvSpPr>
        <p:spPr>
          <a:xfrm>
            <a:off x="7332785" y="3613642"/>
            <a:ext cx="583186" cy="481263"/>
          </a:xfrm>
          <a:prstGeom prst="octagon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F5A9B94D-837E-774E-D591-6F79685C5FCB}"/>
              </a:ext>
            </a:extLst>
          </p:cNvPr>
          <p:cNvGrpSpPr/>
          <p:nvPr/>
        </p:nvGrpSpPr>
        <p:grpSpPr>
          <a:xfrm>
            <a:off x="7979022" y="2657728"/>
            <a:ext cx="1536407" cy="1417509"/>
            <a:chOff x="7979022" y="2657728"/>
            <a:chExt cx="1536407" cy="141750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E9219DB-DF79-095B-78A6-071E364BA1CA}"/>
                </a:ext>
              </a:extLst>
            </p:cNvPr>
            <p:cNvSpPr/>
            <p:nvPr/>
          </p:nvSpPr>
          <p:spPr>
            <a:xfrm rot="2837132">
              <a:off x="8053757" y="3815864"/>
              <a:ext cx="184638" cy="3341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B4CC2915-6436-3E1C-1D46-7D088C6510E5}"/>
                </a:ext>
              </a:extLst>
            </p:cNvPr>
            <p:cNvSpPr/>
            <p:nvPr/>
          </p:nvSpPr>
          <p:spPr>
            <a:xfrm rot="2837132">
              <a:off x="9256057" y="2582993"/>
              <a:ext cx="184638" cy="3341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49196C1-AFF2-3DE6-1EC6-0326FC23907C}"/>
              </a:ext>
            </a:extLst>
          </p:cNvPr>
          <p:cNvSpPr/>
          <p:nvPr/>
        </p:nvSpPr>
        <p:spPr>
          <a:xfrm rot="18948721">
            <a:off x="8251934" y="3547073"/>
            <a:ext cx="223473" cy="28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F0202669-F46E-BDBC-BF64-4EEA5002F460}"/>
              </a:ext>
            </a:extLst>
          </p:cNvPr>
          <p:cNvSpPr/>
          <p:nvPr/>
        </p:nvSpPr>
        <p:spPr>
          <a:xfrm rot="13596350">
            <a:off x="8774072" y="2896760"/>
            <a:ext cx="334632" cy="48684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E4466E3-3DE3-F09F-1355-E85BB68CAD9D}"/>
              </a:ext>
            </a:extLst>
          </p:cNvPr>
          <p:cNvSpPr/>
          <p:nvPr/>
        </p:nvSpPr>
        <p:spPr>
          <a:xfrm rot="18839754">
            <a:off x="8428662" y="3357119"/>
            <a:ext cx="307434" cy="28247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CE97ADB2-1C97-6706-D105-F36891C5838B}"/>
              </a:ext>
            </a:extLst>
          </p:cNvPr>
          <p:cNvSpPr/>
          <p:nvPr/>
        </p:nvSpPr>
        <p:spPr>
          <a:xfrm rot="2841522">
            <a:off x="7032763" y="1308299"/>
            <a:ext cx="503347" cy="119706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D2CFAB0-4CCB-25B8-F4C7-1B534402A745}"/>
              </a:ext>
            </a:extLst>
          </p:cNvPr>
          <p:cNvSpPr/>
          <p:nvPr/>
        </p:nvSpPr>
        <p:spPr>
          <a:xfrm rot="2880740">
            <a:off x="7190963" y="1017988"/>
            <a:ext cx="283643" cy="255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3071E329-C761-896C-6510-7F04DF7F2489}"/>
              </a:ext>
            </a:extLst>
          </p:cNvPr>
          <p:cNvGrpSpPr/>
          <p:nvPr/>
        </p:nvGrpSpPr>
        <p:grpSpPr>
          <a:xfrm>
            <a:off x="9921796" y="4643482"/>
            <a:ext cx="1367585" cy="1441455"/>
            <a:chOff x="9921796" y="4643482"/>
            <a:chExt cx="1367585" cy="1441455"/>
          </a:xfrm>
          <a:noFill/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DB8B2A91-0CA2-FE82-F4F5-8A2632339F34}"/>
                </a:ext>
              </a:extLst>
            </p:cNvPr>
            <p:cNvSpPr/>
            <p:nvPr/>
          </p:nvSpPr>
          <p:spPr>
            <a:xfrm rot="18949326">
              <a:off x="10875746" y="4643482"/>
              <a:ext cx="386861" cy="481263"/>
            </a:xfrm>
            <a:prstGeom prst="rect">
              <a:avLst/>
            </a:prstGeom>
            <a:grp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3F7000D9-1BF6-CBAF-7782-4DCFAFD45C37}"/>
                </a:ext>
              </a:extLst>
            </p:cNvPr>
            <p:cNvSpPr/>
            <p:nvPr/>
          </p:nvSpPr>
          <p:spPr>
            <a:xfrm rot="2721702">
              <a:off x="9952036" y="5524454"/>
              <a:ext cx="481916" cy="542395"/>
            </a:xfrm>
            <a:prstGeom prst="rect">
              <a:avLst/>
            </a:prstGeom>
            <a:grp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ACA975EF-74FA-2F24-0611-9CA5D886F6FD}"/>
                </a:ext>
              </a:extLst>
            </p:cNvPr>
            <p:cNvSpPr/>
            <p:nvPr/>
          </p:nvSpPr>
          <p:spPr>
            <a:xfrm rot="2693516">
              <a:off x="10744258" y="5264210"/>
              <a:ext cx="545123" cy="820727"/>
            </a:xfrm>
            <a:prstGeom prst="rect">
              <a:avLst/>
            </a:prstGeom>
            <a:grp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FBAE2AD5-4E2F-90C1-4A00-71D5286106BF}"/>
              </a:ext>
            </a:extLst>
          </p:cNvPr>
          <p:cNvCxnSpPr/>
          <p:nvPr/>
        </p:nvCxnSpPr>
        <p:spPr>
          <a:xfrm>
            <a:off x="7798089" y="3289669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FCCA292-E40B-6643-E690-28FFC4DE03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808" y="235798"/>
            <a:ext cx="6538506" cy="65130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F0688FA-FE04-03A8-3418-61E30E032736}"/>
              </a:ext>
            </a:extLst>
          </p:cNvPr>
          <p:cNvSpPr/>
          <p:nvPr/>
        </p:nvSpPr>
        <p:spPr>
          <a:xfrm rot="18953014">
            <a:off x="7843694" y="2476978"/>
            <a:ext cx="758980" cy="82648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ctagon 32">
            <a:extLst>
              <a:ext uri="{FF2B5EF4-FFF2-40B4-BE49-F238E27FC236}">
                <a16:creationId xmlns:a16="http://schemas.microsoft.com/office/drawing/2014/main" xmlns="" id="{90089DAF-BFFE-2660-EED1-6B9410512B96}"/>
              </a:ext>
            </a:extLst>
          </p:cNvPr>
          <p:cNvSpPr/>
          <p:nvPr/>
        </p:nvSpPr>
        <p:spPr>
          <a:xfrm>
            <a:off x="7362663" y="3613642"/>
            <a:ext cx="507832" cy="481263"/>
          </a:xfrm>
          <a:prstGeom prst="octagon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A2F1693D-38FD-9522-2741-6AC6B1523512}"/>
              </a:ext>
            </a:extLst>
          </p:cNvPr>
          <p:cNvGrpSpPr/>
          <p:nvPr/>
        </p:nvGrpSpPr>
        <p:grpSpPr>
          <a:xfrm>
            <a:off x="7924233" y="2617613"/>
            <a:ext cx="1602370" cy="1531826"/>
            <a:chOff x="7924233" y="2617613"/>
            <a:chExt cx="1602370" cy="153182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A921C581-EFD5-1500-BDB1-485073D9C85F}"/>
                </a:ext>
              </a:extLst>
            </p:cNvPr>
            <p:cNvSpPr/>
            <p:nvPr/>
          </p:nvSpPr>
          <p:spPr>
            <a:xfrm rot="18905144">
              <a:off x="7924233" y="3956702"/>
              <a:ext cx="332783" cy="192737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115DDB34-A7AB-4E6D-FBC7-BED37291DB41}"/>
                </a:ext>
              </a:extLst>
            </p:cNvPr>
            <p:cNvSpPr/>
            <p:nvPr/>
          </p:nvSpPr>
          <p:spPr>
            <a:xfrm rot="18973484">
              <a:off x="9202561" y="2617613"/>
              <a:ext cx="324042" cy="213352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683DE7A1-723A-C3D4-B68B-7F40263EC258}"/>
              </a:ext>
            </a:extLst>
          </p:cNvPr>
          <p:cNvGrpSpPr/>
          <p:nvPr/>
        </p:nvGrpSpPr>
        <p:grpSpPr>
          <a:xfrm>
            <a:off x="7728144" y="2263290"/>
            <a:ext cx="1158072" cy="1604055"/>
            <a:chOff x="7728144" y="2263290"/>
            <a:chExt cx="1147934" cy="160116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8240219E-09DB-56ED-FCA9-18767548E438}"/>
                </a:ext>
              </a:extLst>
            </p:cNvPr>
            <p:cNvSpPr/>
            <p:nvPr/>
          </p:nvSpPr>
          <p:spPr>
            <a:xfrm rot="3011241">
              <a:off x="8206809" y="3570610"/>
              <a:ext cx="318316" cy="26937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xmlns="" id="{B1885E2D-CD05-9FD0-4492-A2F7A149988C}"/>
                </a:ext>
              </a:extLst>
            </p:cNvPr>
            <p:cNvSpPr/>
            <p:nvPr/>
          </p:nvSpPr>
          <p:spPr>
            <a:xfrm rot="2707710">
              <a:off x="7590327" y="3226432"/>
              <a:ext cx="542267" cy="266634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xmlns="" id="{0EBC5C6C-2B2D-3CED-075E-717E43675F37}"/>
                </a:ext>
              </a:extLst>
            </p:cNvPr>
            <p:cNvSpPr/>
            <p:nvPr/>
          </p:nvSpPr>
          <p:spPr>
            <a:xfrm rot="18996591">
              <a:off x="8547895" y="2263290"/>
              <a:ext cx="328183" cy="528919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3FDDD482-6116-C124-C3B3-59A7EB7D503F}"/>
              </a:ext>
            </a:extLst>
          </p:cNvPr>
          <p:cNvCxnSpPr/>
          <p:nvPr/>
        </p:nvCxnSpPr>
        <p:spPr>
          <a:xfrm>
            <a:off x="5442438" y="3429000"/>
            <a:ext cx="2889004" cy="2780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F4D453C7-142E-12EB-42C7-C0EED8AE298A}"/>
              </a:ext>
            </a:extLst>
          </p:cNvPr>
          <p:cNvSpPr/>
          <p:nvPr/>
        </p:nvSpPr>
        <p:spPr>
          <a:xfrm rot="19002992">
            <a:off x="8671201" y="2964250"/>
            <a:ext cx="546741" cy="31599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D17C311-BE9F-CDEF-89B3-BE3ACEF2ADC0}"/>
              </a:ext>
            </a:extLst>
          </p:cNvPr>
          <p:cNvSpPr/>
          <p:nvPr/>
        </p:nvSpPr>
        <p:spPr>
          <a:xfrm rot="19042500">
            <a:off x="8480281" y="3307054"/>
            <a:ext cx="240302" cy="33340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B7C24C60-588C-AC06-A87F-5B7C8C625486}"/>
              </a:ext>
            </a:extLst>
          </p:cNvPr>
          <p:cNvSpPr/>
          <p:nvPr/>
        </p:nvSpPr>
        <p:spPr>
          <a:xfrm rot="19035737">
            <a:off x="6707239" y="1680805"/>
            <a:ext cx="1151481" cy="53904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83FBE02A-3954-F49F-C96F-A4CC244B467D}"/>
              </a:ext>
            </a:extLst>
          </p:cNvPr>
          <p:cNvSpPr/>
          <p:nvPr/>
        </p:nvSpPr>
        <p:spPr>
          <a:xfrm rot="18976006">
            <a:off x="7136082" y="1002631"/>
            <a:ext cx="266536" cy="27312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736A79EC-2EFC-355A-AA4A-B9AB4F7A4364}"/>
              </a:ext>
            </a:extLst>
          </p:cNvPr>
          <p:cNvGrpSpPr/>
          <p:nvPr/>
        </p:nvGrpSpPr>
        <p:grpSpPr>
          <a:xfrm>
            <a:off x="9890159" y="4555731"/>
            <a:ext cx="1551546" cy="1551927"/>
            <a:chOff x="9890159" y="4555731"/>
            <a:chExt cx="1551546" cy="1551927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8DA06778-5966-01B0-8750-0EFBFA78CB99}"/>
                </a:ext>
              </a:extLst>
            </p:cNvPr>
            <p:cNvSpPr/>
            <p:nvPr/>
          </p:nvSpPr>
          <p:spPr>
            <a:xfrm rot="18793704">
              <a:off x="9931374" y="5532938"/>
              <a:ext cx="533505" cy="615935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65F59348-B2B4-D674-4F29-640ECA9B80FB}"/>
                </a:ext>
              </a:extLst>
            </p:cNvPr>
            <p:cNvSpPr/>
            <p:nvPr/>
          </p:nvSpPr>
          <p:spPr>
            <a:xfrm rot="18929033">
              <a:off x="10894456" y="4555731"/>
              <a:ext cx="500212" cy="529039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5EAC95CD-14CC-9C67-12F2-AB06F57274AD}"/>
                </a:ext>
              </a:extLst>
            </p:cNvPr>
            <p:cNvSpPr/>
            <p:nvPr/>
          </p:nvSpPr>
          <p:spPr>
            <a:xfrm rot="18995962">
              <a:off x="10586509" y="5422463"/>
              <a:ext cx="855196" cy="512707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8F41BA47-8866-95CD-933D-81D849749340}"/>
              </a:ext>
            </a:extLst>
          </p:cNvPr>
          <p:cNvGrpSpPr/>
          <p:nvPr/>
        </p:nvGrpSpPr>
        <p:grpSpPr>
          <a:xfrm>
            <a:off x="5644662" y="481263"/>
            <a:ext cx="6057900" cy="4169868"/>
            <a:chOff x="5644662" y="481263"/>
            <a:chExt cx="6057900" cy="4169868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xmlns="" id="{918D01F8-80C5-7602-48A6-26C5CB8B855B}"/>
                </a:ext>
              </a:extLst>
            </p:cNvPr>
            <p:cNvCxnSpPr/>
            <p:nvPr/>
          </p:nvCxnSpPr>
          <p:spPr>
            <a:xfrm>
              <a:off x="7143035" y="481263"/>
              <a:ext cx="0" cy="46712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xmlns="" id="{1683FD41-61E2-71E5-70BF-264C2FEE1E71}"/>
                </a:ext>
              </a:extLst>
            </p:cNvPr>
            <p:cNvCxnSpPr/>
            <p:nvPr/>
          </p:nvCxnSpPr>
          <p:spPr>
            <a:xfrm>
              <a:off x="5644662" y="1855177"/>
              <a:ext cx="615461" cy="6154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xmlns="" id="{8F729E54-8325-1DDF-D94E-A445EF17A253}"/>
                </a:ext>
              </a:extLst>
            </p:cNvPr>
            <p:cNvCxnSpPr/>
            <p:nvPr/>
          </p:nvCxnSpPr>
          <p:spPr>
            <a:xfrm flipH="1">
              <a:off x="9337431" y="2221979"/>
              <a:ext cx="351692" cy="27543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xmlns="" id="{54496FFC-7222-B9B4-2B58-D467083C6657}"/>
                </a:ext>
              </a:extLst>
            </p:cNvPr>
            <p:cNvCxnSpPr/>
            <p:nvPr/>
          </p:nvCxnSpPr>
          <p:spPr>
            <a:xfrm flipH="1">
              <a:off x="11137560" y="3944594"/>
              <a:ext cx="565002" cy="70653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637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5000"/>
    </mc:Choice>
    <mc:Fallback xmlns="">
      <p:transition spd="slow" advClick="0" advTm="7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9000"/>
                            </p:stCondLst>
                            <p:childTnLst>
                              <p:par>
                                <p:cTn id="75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2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0"/>
                            </p:stCondLst>
                            <p:childTnLst>
                              <p:par>
                                <p:cTn id="86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8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1000"/>
                            </p:stCondLst>
                            <p:childTnLst>
                              <p:par>
                                <p:cTn id="97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4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7000"/>
                            </p:stCondLst>
                            <p:childTnLst>
                              <p:par>
                                <p:cTn id="108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0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3000"/>
                            </p:stCondLst>
                            <p:childTnLst>
                              <p:par>
                                <p:cTn id="11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60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9000"/>
                            </p:stCondLst>
                            <p:childTnLst>
                              <p:par>
                                <p:cTn id="130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  <p:bldP spid="32" grpId="1" animBg="1"/>
      <p:bldP spid="33" grpId="0" animBg="1"/>
      <p:bldP spid="33" grpId="1" animBg="1"/>
      <p:bldP spid="43" grpId="0" animBg="1"/>
      <p:bldP spid="43" grpId="1" animBg="1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0C3C8E6C-0790-4220-6EC1-C1B4D4AB059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4812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cap="all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5</a:t>
            </a:r>
            <a:r>
              <a:rPr lang="en-US" sz="2800" cap="all" baseline="30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800" cap="all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step Existing Building Renovations</a:t>
            </a:r>
            <a:endParaRPr lang="en-US" sz="2800" cap="all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9E5F3080-2FBB-63E3-06FD-BBF921B18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56" y="533401"/>
            <a:ext cx="6096000" cy="632459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adding meeting rooms (6 total) for multiple uses such as communion classes, confirmation classes, and catechism classes but especially for the growth of the Stella Maris Academy that Mrs. Jacquelyn </a:t>
            </a:r>
            <a:r>
              <a:rPr lang="en-US" sz="2000" dirty="0" err="1"/>
              <a:t>Couchell</a:t>
            </a:r>
            <a:r>
              <a:rPr lang="en-US" sz="2000" dirty="0"/>
              <a:t> and Mrs. Judith </a:t>
            </a:r>
            <a:r>
              <a:rPr lang="en-US" sz="2000" dirty="0" err="1"/>
              <a:t>Grieco</a:t>
            </a:r>
            <a:r>
              <a:rPr lang="en-US" sz="2000" dirty="0"/>
              <a:t> have been diligently working to grow and develop into a school program to enrich our children with a traditional Catholic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adding closets for extra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lengthen the kitchen to serve the new parish hall as well as the original parish hall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relocate the bookstore to where the baptistery and relic chapel are located 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relocating the women’s bathroom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adding a new entrance from the patio and an extra double door to the playground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xmlns="" id="{3C3E472C-7445-98E0-5F62-128C59D12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664" y="128335"/>
            <a:ext cx="2811622" cy="6620019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xmlns="" id="{B9099B35-981B-1524-DDA3-49DA168BB468}"/>
              </a:ext>
            </a:extLst>
          </p:cNvPr>
          <p:cNvGrpSpPr/>
          <p:nvPr/>
        </p:nvGrpSpPr>
        <p:grpSpPr>
          <a:xfrm>
            <a:off x="7758821" y="481263"/>
            <a:ext cx="2245922" cy="5575507"/>
            <a:chOff x="7758821" y="481263"/>
            <a:chExt cx="2245922" cy="5575507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xmlns="" id="{D02FF5A8-6527-318B-864D-8CC02342862F}"/>
                </a:ext>
              </a:extLst>
            </p:cNvPr>
            <p:cNvSpPr/>
            <p:nvPr/>
          </p:nvSpPr>
          <p:spPr>
            <a:xfrm>
              <a:off x="7776927" y="481263"/>
              <a:ext cx="914400" cy="4874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xmlns="" id="{73CE4AB4-5CA3-547B-60D9-84B5F6BBC83A}"/>
                </a:ext>
              </a:extLst>
            </p:cNvPr>
            <p:cNvSpPr/>
            <p:nvPr/>
          </p:nvSpPr>
          <p:spPr>
            <a:xfrm>
              <a:off x="9081290" y="481263"/>
              <a:ext cx="914400" cy="6504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xmlns="" id="{71DD2B8C-5553-F403-99F2-01EAFACCFEE4}"/>
                </a:ext>
              </a:extLst>
            </p:cNvPr>
            <p:cNvSpPr/>
            <p:nvPr/>
          </p:nvSpPr>
          <p:spPr>
            <a:xfrm>
              <a:off x="9090343" y="1214753"/>
              <a:ext cx="914400" cy="7242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xmlns="" id="{9F1D0A7A-5A85-3F66-E60E-BF137AECF15D}"/>
                </a:ext>
              </a:extLst>
            </p:cNvPr>
            <p:cNvSpPr/>
            <p:nvPr/>
          </p:nvSpPr>
          <p:spPr>
            <a:xfrm>
              <a:off x="9090343" y="2353901"/>
              <a:ext cx="524437" cy="8600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xmlns="" id="{70533515-0050-F28F-4087-228E20201021}"/>
                </a:ext>
              </a:extLst>
            </p:cNvPr>
            <p:cNvSpPr/>
            <p:nvPr/>
          </p:nvSpPr>
          <p:spPr>
            <a:xfrm>
              <a:off x="7758821" y="5368707"/>
              <a:ext cx="914400" cy="6790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xmlns="" id="{DB3E0C0E-A959-74FD-0624-496C36A642AA}"/>
                </a:ext>
              </a:extLst>
            </p:cNvPr>
            <p:cNvSpPr/>
            <p:nvPr/>
          </p:nvSpPr>
          <p:spPr>
            <a:xfrm>
              <a:off x="9099396" y="5377760"/>
              <a:ext cx="905347" cy="6790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xmlns="" id="{091445BF-F8A5-DEF8-DD12-F65F6E595C97}"/>
              </a:ext>
            </a:extLst>
          </p:cNvPr>
          <p:cNvGrpSpPr/>
          <p:nvPr/>
        </p:nvGrpSpPr>
        <p:grpSpPr>
          <a:xfrm>
            <a:off x="7758821" y="5169524"/>
            <a:ext cx="2245922" cy="135807"/>
            <a:chOff x="7758821" y="5169524"/>
            <a:chExt cx="2245922" cy="135807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xmlns="" id="{462019EE-BB42-61E6-3622-581AD8E9D1D1}"/>
                </a:ext>
              </a:extLst>
            </p:cNvPr>
            <p:cNvSpPr/>
            <p:nvPr/>
          </p:nvSpPr>
          <p:spPr>
            <a:xfrm>
              <a:off x="7758821" y="5169529"/>
              <a:ext cx="914400" cy="1358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xmlns="" id="{4FC18E29-2958-CE45-529D-479C8559223D}"/>
                </a:ext>
              </a:extLst>
            </p:cNvPr>
            <p:cNvSpPr/>
            <p:nvPr/>
          </p:nvSpPr>
          <p:spPr>
            <a:xfrm>
              <a:off x="9090343" y="5169524"/>
              <a:ext cx="914400" cy="1358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xmlns="" id="{584364E1-B921-D152-C70D-A602AE391D74}"/>
              </a:ext>
            </a:extLst>
          </p:cNvPr>
          <p:cNvGrpSpPr/>
          <p:nvPr/>
        </p:nvGrpSpPr>
        <p:grpSpPr>
          <a:xfrm>
            <a:off x="9641939" y="1939032"/>
            <a:ext cx="380910" cy="1274948"/>
            <a:chOff x="9641939" y="1939032"/>
            <a:chExt cx="380910" cy="1274948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xmlns="" id="{F920C8A5-2AF1-A0E4-C40E-74FBD1A0838B}"/>
                </a:ext>
              </a:extLst>
            </p:cNvPr>
            <p:cNvSpPr/>
            <p:nvPr/>
          </p:nvSpPr>
          <p:spPr>
            <a:xfrm>
              <a:off x="9641939" y="1939032"/>
              <a:ext cx="380910" cy="949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xmlns="" id="{AD723E22-6913-E072-76FB-4A2074BBB989}"/>
                </a:ext>
              </a:extLst>
            </p:cNvPr>
            <p:cNvCxnSpPr/>
            <p:nvPr/>
          </p:nvCxnSpPr>
          <p:spPr>
            <a:xfrm>
              <a:off x="9841117" y="2888056"/>
              <a:ext cx="0" cy="32592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xmlns="" id="{FCEF0A86-C951-23C5-D00D-B45ADA523D9E}"/>
              </a:ext>
            </a:extLst>
          </p:cNvPr>
          <p:cNvGrpSpPr/>
          <p:nvPr/>
        </p:nvGrpSpPr>
        <p:grpSpPr>
          <a:xfrm>
            <a:off x="7749768" y="2525917"/>
            <a:ext cx="1331522" cy="688063"/>
            <a:chOff x="7749768" y="2525917"/>
            <a:chExt cx="1331522" cy="688063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xmlns="" id="{C4095C82-AA19-1969-361F-442A880F33AC}"/>
                </a:ext>
              </a:extLst>
            </p:cNvPr>
            <p:cNvSpPr/>
            <p:nvPr/>
          </p:nvSpPr>
          <p:spPr>
            <a:xfrm>
              <a:off x="7749768" y="2888056"/>
              <a:ext cx="914400" cy="3259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xmlns="" id="{29E9B558-9AB8-A43E-0BEE-EC06257A7132}"/>
                </a:ext>
              </a:extLst>
            </p:cNvPr>
            <p:cNvCxnSpPr/>
            <p:nvPr/>
          </p:nvCxnSpPr>
          <p:spPr>
            <a:xfrm flipH="1">
              <a:off x="8302028" y="2525917"/>
              <a:ext cx="779262" cy="36213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xmlns="" id="{9AA487A0-3716-B217-8B5F-42141973D34B}"/>
              </a:ext>
            </a:extLst>
          </p:cNvPr>
          <p:cNvGrpSpPr/>
          <p:nvPr/>
        </p:nvGrpSpPr>
        <p:grpSpPr>
          <a:xfrm>
            <a:off x="8311081" y="1747319"/>
            <a:ext cx="362140" cy="778598"/>
            <a:chOff x="8311081" y="1747319"/>
            <a:chExt cx="362140" cy="778598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xmlns="" id="{09473786-967C-3112-62E2-9D14BB09AC60}"/>
                </a:ext>
              </a:extLst>
            </p:cNvPr>
            <p:cNvSpPr/>
            <p:nvPr/>
          </p:nvSpPr>
          <p:spPr>
            <a:xfrm>
              <a:off x="8311081" y="1747319"/>
              <a:ext cx="362140" cy="4874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xmlns="" id="{63FEC650-70AC-5204-BFD6-D36BF1D9C701}"/>
                </a:ext>
              </a:extLst>
            </p:cNvPr>
            <p:cNvCxnSpPr/>
            <p:nvPr/>
          </p:nvCxnSpPr>
          <p:spPr>
            <a:xfrm>
              <a:off x="8510257" y="2234777"/>
              <a:ext cx="0" cy="29114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xmlns="" id="{C623F208-6185-8E27-5C23-43FEA4BE69C0}"/>
              </a:ext>
            </a:extLst>
          </p:cNvPr>
          <p:cNvCxnSpPr/>
          <p:nvPr/>
        </p:nvCxnSpPr>
        <p:spPr>
          <a:xfrm>
            <a:off x="8881449" y="4472412"/>
            <a:ext cx="0" cy="172015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47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9000"/>
    </mc:Choice>
    <mc:Fallback xmlns="">
      <p:transition spd="slow" advClick="0" advTm="4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0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00"/>
                            </p:stCondLst>
                            <p:childTnLst>
                              <p:par>
                                <p:cTn id="7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56A3042-C897-9CDA-926F-478125235B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3" y="123092"/>
            <a:ext cx="8850924" cy="663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1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5D5F02-FB96-F3A8-FC36-4302D17A99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36" y="157071"/>
            <a:ext cx="8793895" cy="659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C243757-8FD2-0D8D-B297-F212B9B1F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2" y="175846"/>
            <a:ext cx="8768861" cy="657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D9B02DB-8F75-26C4-DBEE-105545BE0E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59" y="93407"/>
            <a:ext cx="8808441" cy="660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0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B95908-B275-C165-B4E9-0F1FF15E6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682" y="347730"/>
            <a:ext cx="11662686" cy="2524032"/>
          </a:xfrm>
        </p:spPr>
        <p:txBody>
          <a:bodyPr/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7000" cap="all" dirty="0">
                <a:solidFill>
                  <a:schemeClr val="tx1"/>
                </a:solidFill>
              </a:rPr>
              <a:t>Cost:</a:t>
            </a:r>
            <a:r>
              <a:rPr lang="en-US" sz="2400" cap="all" dirty="0">
                <a:solidFill>
                  <a:schemeClr val="tx1"/>
                </a:solidFill>
              </a:rPr>
              <a:t/>
            </a:r>
            <a:br>
              <a:rPr lang="en-US" sz="2400" cap="all" dirty="0">
                <a:solidFill>
                  <a:schemeClr val="tx1"/>
                </a:solidFill>
              </a:rPr>
            </a:br>
            <a:r>
              <a:rPr lang="en-US" sz="2400" cap="all" dirty="0">
                <a:solidFill>
                  <a:schemeClr val="tx1"/>
                </a:solidFill>
              </a:rPr>
              <a:t>based upon customary building costs for this type of construction, the cost is estimated at about $5 million.</a:t>
            </a:r>
            <a:br>
              <a:rPr lang="en-US" sz="2400" cap="all" dirty="0">
                <a:solidFill>
                  <a:schemeClr val="tx1"/>
                </a:solidFill>
              </a:rPr>
            </a:br>
            <a:r>
              <a:rPr lang="en-US" sz="2400" cap="all" dirty="0">
                <a:solidFill>
                  <a:schemeClr val="tx1"/>
                </a:solidFill>
              </a:rPr>
              <a:t>As plans are finalized more exact numbers WILL BE known and will be communicated to everyone.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351EEFC-EF38-4EDC-845F-5A361EE8DA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682" y="3272589"/>
            <a:ext cx="11903318" cy="3352800"/>
          </a:xfrm>
        </p:spPr>
        <p:txBody>
          <a:bodyPr>
            <a:normAutofit/>
          </a:bodyPr>
          <a:lstStyle/>
          <a:p>
            <a:r>
              <a:rPr lang="en-US" sz="7000" dirty="0">
                <a:solidFill>
                  <a:schemeClr val="tx1"/>
                </a:solidFill>
              </a:rPr>
              <a:t>THE GOOD NEWS: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•	WE’RE HALFWAY THERE!!!</a:t>
            </a:r>
          </a:p>
          <a:p>
            <a:r>
              <a:rPr lang="en-US" sz="2400" dirty="0">
                <a:solidFill>
                  <a:schemeClr val="tx1"/>
                </a:solidFill>
              </a:rPr>
              <a:t>•	The </a:t>
            </a:r>
            <a:r>
              <a:rPr lang="en-US" sz="2400" dirty="0" err="1">
                <a:solidFill>
                  <a:schemeClr val="tx1"/>
                </a:solidFill>
              </a:rPr>
              <a:t>sspx</a:t>
            </a:r>
            <a:r>
              <a:rPr lang="en-US" sz="2400" dirty="0">
                <a:solidFill>
                  <a:schemeClr val="tx1"/>
                </a:solidFill>
              </a:rPr>
              <a:t> US DISTRICT WILL BE LOANING SAINT MICHAEL’S $500,000.</a:t>
            </a:r>
          </a:p>
          <a:p>
            <a:r>
              <a:rPr lang="en-US" sz="2400" dirty="0">
                <a:solidFill>
                  <a:schemeClr val="tx1"/>
                </a:solidFill>
              </a:rPr>
              <a:t>•	We have saved $900,000 which can be used for this project.</a:t>
            </a:r>
          </a:p>
          <a:p>
            <a:r>
              <a:rPr lang="en-US" sz="2400" dirty="0">
                <a:solidFill>
                  <a:schemeClr val="tx1"/>
                </a:solidFill>
              </a:rPr>
              <a:t>•	$1,000,000 has been donated to the project by one generous family.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736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0"/>
    </mc:Choice>
    <mc:Fallback xmlns="">
      <p:transition spd="slow" advClick="0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63BD59-918C-79A3-4562-69AAFD06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96" y="1267326"/>
            <a:ext cx="12079704" cy="5261811"/>
          </a:xfrm>
        </p:spPr>
        <p:txBody>
          <a:bodyPr/>
          <a:lstStyle/>
          <a:p>
            <a:r>
              <a:rPr lang="en-US" cap="all" dirty="0"/>
              <a:t>•	</a:t>
            </a:r>
            <a:r>
              <a:rPr lang="en-US" sz="3600" cap="all" dirty="0"/>
              <a:t>Past obligations are satisfied and behind us</a:t>
            </a:r>
            <a:r>
              <a:rPr lang="en-US" cap="all" dirty="0"/>
              <a:t/>
            </a:r>
            <a:br>
              <a:rPr lang="en-US" cap="all" dirty="0"/>
            </a:br>
            <a:r>
              <a:rPr lang="en-US" cap="all" dirty="0"/>
              <a:t>	</a:t>
            </a:r>
            <a:r>
              <a:rPr lang="en-US" sz="2400" cap="all" dirty="0"/>
              <a:t>•	Land purchased for present site – 7 acres for $140,000</a:t>
            </a:r>
            <a:br>
              <a:rPr lang="en-US" sz="2400" cap="all" dirty="0"/>
            </a:br>
            <a:r>
              <a:rPr lang="en-US" sz="2400" cap="all" dirty="0"/>
              <a:t>	•	Present building paid off $750,000 loan in 10 years way ahead of 			schedule</a:t>
            </a:r>
            <a:br>
              <a:rPr lang="en-US" sz="2400" cap="all" dirty="0"/>
            </a:br>
            <a:r>
              <a:rPr lang="en-US" sz="2400" cap="all" dirty="0"/>
              <a:t>	•	Purchased and paid off Church rectory in 5 </a:t>
            </a:r>
            <a:r>
              <a:rPr lang="en-US" sz="2400" cap="all" dirty="0" smtClean="0"/>
              <a:t>years</a:t>
            </a:r>
            <a:r>
              <a:rPr lang="en-US" sz="2400" cap="all" dirty="0"/>
              <a:t/>
            </a:r>
            <a:br>
              <a:rPr lang="en-US" sz="2400" cap="all" dirty="0"/>
            </a:br>
            <a:r>
              <a:rPr lang="en-US" sz="2400" cap="all" dirty="0"/>
              <a:t>	•	We have had A lot of success and we have done things ahead of 			schedule.</a:t>
            </a:r>
            <a:br>
              <a:rPr lang="en-US" sz="2400" cap="all" dirty="0"/>
            </a:br>
            <a:r>
              <a:rPr lang="en-US" sz="2400" cap="all" dirty="0"/>
              <a:t>	•	All this done with only around 180-200 parishioners --  There are 			over 	400 parishioners currently attending mass every Sunday.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725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6000"/>
    </mc:Choice>
    <mc:Fallback xmlns="">
      <p:transition spd="slow" advClick="0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63327-86A2-23AB-AA22-DEC448A35E33}"/>
              </a:ext>
            </a:extLst>
          </p:cNvPr>
          <p:cNvSpPr txBox="1">
            <a:spLocks/>
          </p:cNvSpPr>
          <p:nvPr/>
        </p:nvSpPr>
        <p:spPr>
          <a:xfrm>
            <a:off x="112296" y="1074820"/>
            <a:ext cx="12079704" cy="526181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800" cap="all" dirty="0"/>
          </a:p>
          <a:p>
            <a:r>
              <a:rPr lang="en-US" sz="2800" cap="all" dirty="0"/>
              <a:t>•	We must know where we stand before we begin!</a:t>
            </a:r>
          </a:p>
          <a:p>
            <a:endParaRPr lang="en-US" sz="800" cap="al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cap="all" dirty="0"/>
              <a:t>We can break ground WHEN we HAVE THE FUNDS RAISED OR PLEDGED TO pay for this project (SSPX won’t allow bank loans).</a:t>
            </a:r>
          </a:p>
          <a:p>
            <a:endParaRPr lang="en-US" sz="800" cap="all" dirty="0"/>
          </a:p>
          <a:p>
            <a:r>
              <a:rPr lang="en-US" sz="2800" cap="all" dirty="0"/>
              <a:t>•	Contributions for the building project must be evaluated 	separately from regular support to St. Michael’s.  Don’t 	cut your regular support for the chapel to fulfill your 	pledge.</a:t>
            </a:r>
          </a:p>
          <a:p>
            <a:endParaRPr lang="en-US" sz="800" cap="all" dirty="0"/>
          </a:p>
          <a:p>
            <a:r>
              <a:rPr lang="en-US" sz="2800" cap="all" dirty="0"/>
              <a:t>•	The critical part is raising cash now and the pledges to 	complete the financing so we can break ground.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252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7000"/>
    </mc:Choice>
    <mc:Fallback xmlns="">
      <p:transition spd="slow" advClick="0" advTm="2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B894B1-C333-058A-F045-F4A96EED9DB1}"/>
              </a:ext>
            </a:extLst>
          </p:cNvPr>
          <p:cNvSpPr txBox="1"/>
          <p:nvPr/>
        </p:nvSpPr>
        <p:spPr>
          <a:xfrm>
            <a:off x="425115" y="1146821"/>
            <a:ext cx="11341769" cy="5711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We want you and your families to give serious and prayerful thought to what you each can do.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800" cap="all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Pledges will only be temporary (3-5 years).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Can we make sacrifices like we would if we were paying for a family car or addition to the home?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Can we do without some things that aren’t essential?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Cable TV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Amazon, STARBUCKS, ETC.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Streaming subscriptions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cap="all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EXPENSIVE </a:t>
            </a: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cell phone </a:t>
            </a:r>
            <a:r>
              <a:rPr lang="en-US" sz="2200" cap="al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PLAN</a:t>
            </a:r>
            <a:endParaRPr lang="en-US" sz="2200" cap="all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cap="all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Postpone </a:t>
            </a: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big personal projects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These are just some ideas – you can think of more!</a:t>
            </a:r>
          </a:p>
          <a:p>
            <a:pPr marR="0"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800" cap="all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22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en-US" sz="2800" cap="al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These are personal decisions for each family to make.</a:t>
            </a:r>
          </a:p>
        </p:txBody>
      </p:sp>
    </p:spTree>
    <p:extLst>
      <p:ext uri="{BB962C8B-B14F-4D97-AF65-F5344CB8AC3E}">
        <p14:creationId xmlns:p14="http://schemas.microsoft.com/office/powerpoint/2010/main" val="69465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7000"/>
    </mc:Choice>
    <mc:Fallback xmlns="">
      <p:transition spd="slow" advClick="0" advTm="4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7DA45EA-877D-3508-733C-D3F1A04531E6}"/>
              </a:ext>
            </a:extLst>
          </p:cNvPr>
          <p:cNvSpPr txBox="1"/>
          <p:nvPr/>
        </p:nvSpPr>
        <p:spPr>
          <a:xfrm>
            <a:off x="494950" y="327171"/>
            <a:ext cx="11697050" cy="6566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 of giving to St. Michaels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Make an outright gift of stated amount.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Join a guild and pledge money.  (Review the </a:t>
            </a:r>
            <a:r>
              <a:rPr lang="en-US" sz="16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pledge card</a:t>
            </a: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great need is for cash up front so that the building project can commence!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Consider a large down payment up front with satisfying the remaining balance over the term of the pledge period.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Guilds should accommodate every level of giving.  It is important to give monthly through the bank draft. </a:t>
            </a:r>
            <a:r>
              <a:rPr lang="en-US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This method gives us more ability to secure a loan from the district since the flow of funds is under our control.</a:t>
            </a:r>
            <a:endParaRPr lang="en-US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If funds are deployed in market-based investments consider the following: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Portfolios usually have a cash balance.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If waiting for returns in portfolio: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Use margin or collateralized loan if available. (This involves risk that you could lose securities in a margin call.)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Use HELOC. (Home Equity Line of Credit current rates around 4.5%) You must have equity in home sufficient to do this (less than 80% loan to value).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personal loan or business loan if you still have PPP money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If funds are invested in an IRA and you are at least age 70 ½ consider doing a QCD (Qualified Charitable Distribution).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money goes directly from IRA to St. Michaels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donor does not get taxed on the distribution (tax free although you will receive a 1099)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maximum you can contribute this way is $100,000 per year per person by IRS regulations</a:t>
            </a:r>
          </a:p>
        </p:txBody>
      </p:sp>
    </p:spTree>
    <p:extLst>
      <p:ext uri="{BB962C8B-B14F-4D97-AF65-F5344CB8AC3E}">
        <p14:creationId xmlns:p14="http://schemas.microsoft.com/office/powerpoint/2010/main" val="344469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5000"/>
    </mc:Choice>
    <mc:Fallback xmlns="">
      <p:transition spd="slow" advClick="0" advTm="8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A448591-13A9-FF0C-8549-EC81FAF5BCFF}"/>
              </a:ext>
            </a:extLst>
          </p:cNvPr>
          <p:cNvSpPr txBox="1"/>
          <p:nvPr/>
        </p:nvSpPr>
        <p:spPr>
          <a:xfrm>
            <a:off x="644204" y="594378"/>
            <a:ext cx="10903591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5.	</a:t>
            </a:r>
            <a:r>
              <a:rPr lang="en-US" dirty="0" smtClean="0"/>
              <a:t>bank drafts </a:t>
            </a:r>
            <a:r>
              <a:rPr lang="en-US" dirty="0"/>
              <a:t>for direct deposit to St. </a:t>
            </a:r>
            <a:r>
              <a:rPr lang="en-US" dirty="0" smtClean="0"/>
              <a:t>Michael’s through sspxatlanta.com/donations</a:t>
            </a:r>
            <a:endParaRPr lang="en-US" dirty="0"/>
          </a:p>
          <a:p>
            <a:r>
              <a:rPr lang="en-US" dirty="0"/>
              <a:t>6.	credit card </a:t>
            </a:r>
            <a:r>
              <a:rPr lang="en-US" dirty="0" smtClean="0"/>
              <a:t>donations also through sspx</a:t>
            </a:r>
            <a:r>
              <a:rPr lang="en-US" dirty="0" smtClean="0"/>
              <a:t>atlanta.com/donations (you can opt to cover fees)</a:t>
            </a:r>
            <a:endParaRPr lang="en-US" dirty="0"/>
          </a:p>
          <a:p>
            <a:r>
              <a:rPr lang="en-US" dirty="0"/>
              <a:t>7.	gift of stock or bonds (in kind)</a:t>
            </a:r>
          </a:p>
          <a:p>
            <a:r>
              <a:rPr lang="en-US" dirty="0"/>
              <a:t>	a.	If the asset is highly appreciated you are avoiding the capital gains tax by donating to 		St. Michael’s.</a:t>
            </a:r>
          </a:p>
          <a:p>
            <a:r>
              <a:rPr lang="en-US" dirty="0"/>
              <a:t>	b.	If  the asset is held at a loss you may want to cash it in to use the tax loss carry forward.</a:t>
            </a:r>
          </a:p>
          <a:p>
            <a:r>
              <a:rPr lang="en-US" dirty="0"/>
              <a:t>8.	gift of real estate or other real assets:</a:t>
            </a:r>
          </a:p>
          <a:p>
            <a:r>
              <a:rPr lang="en-US" dirty="0"/>
              <a:t>	a.	land or other property</a:t>
            </a:r>
          </a:p>
          <a:p>
            <a:r>
              <a:rPr lang="en-US" dirty="0"/>
              <a:t>	b.	gold or silver coins or bullion</a:t>
            </a:r>
          </a:p>
          <a:p>
            <a:r>
              <a:rPr lang="en-US" dirty="0"/>
              <a:t>	c.	artwork</a:t>
            </a:r>
          </a:p>
          <a:p>
            <a:r>
              <a:rPr lang="en-US" dirty="0"/>
              <a:t>	d.	cars</a:t>
            </a:r>
          </a:p>
          <a:p>
            <a:pPr marL="342900" indent="-342900">
              <a:buAutoNum type="arabicPeriod" startAt="9"/>
            </a:pPr>
            <a:r>
              <a:rPr lang="en-US" dirty="0"/>
              <a:t>Our website (</a:t>
            </a:r>
            <a:r>
              <a:rPr lang="en-US" dirty="0" smtClean="0"/>
              <a:t>sspxatlanta.com) has links to make electronic donations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need cash now (Father wants everyone with an income to join ONE OF THE </a:t>
            </a:r>
            <a:r>
              <a:rPr lang="en-US" sz="2400" cap="all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guildS</a:t>
            </a:r>
            <a:r>
              <a:rPr lang="en-US" sz="2400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LISTED ON THE PLEDGE CARD). The level you choose is up to you, but pray and ask yourself what you can give to God for all He has given you.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cap="al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 donation counts. Thank yo</a:t>
            </a:r>
            <a:r>
              <a:rPr lang="en-US" sz="2400" cap="al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for your generosity!</a:t>
            </a:r>
            <a:endParaRPr lang="en-US" sz="2400" cap="al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0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8000"/>
    </mc:Choice>
    <mc:Fallback xmlns="">
      <p:transition spd="slow" advClick="0" advTm="7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3427</TotalTime>
  <Words>690</Words>
  <Application>Microsoft Office PowerPoint</Application>
  <PresentationFormat>Widescreen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Baskerville Old Face</vt:lpstr>
      <vt:lpstr>Calibri</vt:lpstr>
      <vt:lpstr>Century Gothic</vt:lpstr>
      <vt:lpstr>Courier New</vt:lpstr>
      <vt:lpstr>Symbol</vt:lpstr>
      <vt:lpstr>Times New Roman</vt:lpstr>
      <vt:lpstr>Wingdings</vt:lpstr>
      <vt:lpstr>Wingdings 3</vt:lpstr>
      <vt:lpstr>Ion</vt:lpstr>
      <vt:lpstr>St. Michael’s  Church Construction Project</vt:lpstr>
      <vt:lpstr>PowerPoint Presentation</vt:lpstr>
      <vt:lpstr>PowerPoint Presentation</vt:lpstr>
      <vt:lpstr>THE 3rd step was determining the best location for the church on the property</vt:lpstr>
      <vt:lpstr>THE 4th step Floorplan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Cost: based upon customary building costs for this type of construction, the cost is estimated at about $5 million. As plans are finalized more exact numbers WILL BE known and will be communicated to everyone.</vt:lpstr>
      <vt:lpstr>• Past obligations are satisfied and behind us  • Land purchased for present site – 7 acres for $140,000  • Present building paid off $750,000 loan in 10 years way ahead of    schedule  • Purchased and paid off Church rectory in 5 years  • We have had A lot of success and we have done things ahead of    schedule.  • All this done with only around 180-200 parishioners --  There are    over  400 parishioners currently attending mass every Sunday.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St. Michael’s  Church Construction Project</dc:title>
  <dc:creator>CCPop</dc:creator>
  <cp:lastModifiedBy>Alpha</cp:lastModifiedBy>
  <cp:revision>17</cp:revision>
  <dcterms:created xsi:type="dcterms:W3CDTF">2022-10-13T16:12:21Z</dcterms:created>
  <dcterms:modified xsi:type="dcterms:W3CDTF">2022-12-05T23:11:49Z</dcterms:modified>
</cp:coreProperties>
</file>